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sldIdLst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5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696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924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304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12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323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527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2960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718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167DB-EFF0-400D-96A1-6799F871DE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23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2/26/2015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lackadder ITC" panose="04020505051007020D02" pitchFamily="82" charset="0"/>
              </a:rPr>
              <a:t>Working &amp; Annotated Bibliographies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Herrera</a:t>
            </a:r>
          </a:p>
          <a:p>
            <a:r>
              <a:rPr lang="en-US" dirty="0" smtClean="0"/>
              <a:t> English Language Arts and Composition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Alice Walker’s </a:t>
            </a:r>
            <a:r>
              <a:rPr lang="en-US" i="1" dirty="0" smtClean="0"/>
              <a:t>The Color Purple, </a:t>
            </a:r>
            <a:r>
              <a:rPr lang="en-US" i="1" dirty="0" err="1" smtClean="0"/>
              <a:t>Celie’s</a:t>
            </a:r>
            <a:r>
              <a:rPr lang="en-US" i="1" dirty="0" smtClean="0"/>
              <a:t> example shows that by fighting back against adversity, one can simultaneously examine identity, discover selfhood, and free the spirit from the bondage of oppression. </a:t>
            </a:r>
            <a:endParaRPr lang="en-US" dirty="0" smtClean="0"/>
          </a:p>
          <a:p>
            <a:r>
              <a:rPr lang="en-US" dirty="0" smtClean="0"/>
              <a:t>Notice that the author and title of the book is referenced in the thesis.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THESIS STATEMENT: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your Annotated Bibliography, you must annotate a minimum of </a:t>
            </a:r>
            <a:r>
              <a:rPr lang="en-US" u="sng" dirty="0" smtClean="0"/>
              <a:t>_5_ </a:t>
            </a:r>
            <a:r>
              <a:rPr lang="en-US" dirty="0" smtClean="0"/>
              <a:t>sources and no more than </a:t>
            </a:r>
            <a:r>
              <a:rPr lang="en-US" u="sng" dirty="0" smtClean="0"/>
              <a:t>_6_</a:t>
            </a:r>
            <a:r>
              <a:rPr lang="en-US" dirty="0" smtClean="0"/>
              <a:t> sources. </a:t>
            </a:r>
          </a:p>
          <a:p>
            <a:r>
              <a:rPr lang="en-US" dirty="0" smtClean="0"/>
              <a:t>You must use a variety of sources (e.g. electronic or internet sources, articles, magazine, journals, essays, books, periodicals, etc.) </a:t>
            </a:r>
          </a:p>
          <a:p>
            <a:r>
              <a:rPr lang="en-US" dirty="0" smtClean="0"/>
              <a:t>Use your Working Bibliography as a springboard, but you must cut, or eliminate 1 source. </a:t>
            </a:r>
          </a:p>
          <a:p>
            <a:r>
              <a:rPr lang="en-US" dirty="0" smtClean="0"/>
              <a:t>Don’t forget that your primary text (novel) should be listed!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Step #2: Gathering Your Sources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this is like a Works Cited page! </a:t>
            </a:r>
          </a:p>
          <a:p>
            <a:r>
              <a:rPr lang="en-US" dirty="0" smtClean="0"/>
              <a:t>Your list of sources should be listed alphabetically and adhere to proper MLA format. </a:t>
            </a:r>
          </a:p>
          <a:p>
            <a:r>
              <a:rPr lang="en-US" dirty="0" smtClean="0"/>
              <a:t>Consult the </a:t>
            </a:r>
            <a:r>
              <a:rPr lang="en-US" i="1" dirty="0" smtClean="0"/>
              <a:t>Texas Write Source </a:t>
            </a:r>
            <a:r>
              <a:rPr lang="en-US" dirty="0" smtClean="0"/>
              <a:t>textbook or the </a:t>
            </a:r>
            <a:r>
              <a:rPr lang="en-US" i="1" dirty="0" smtClean="0"/>
              <a:t>Purdue OWL. </a:t>
            </a:r>
          </a:p>
          <a:p>
            <a:r>
              <a:rPr lang="en-US" dirty="0" smtClean="0"/>
              <a:t>Sources are not numbered</a:t>
            </a:r>
          </a:p>
          <a:p>
            <a:r>
              <a:rPr lang="en-US" dirty="0" smtClean="0"/>
              <a:t>Unlike your Working Bibliography, your sources should be documented correctly!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Step #3: Listing Your Sources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each Bibliographic Entry: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For each source, you should have a Works Cited page entry, a SHORT </a:t>
            </a:r>
            <a:r>
              <a:rPr lang="en-US" dirty="0" smtClean="0">
                <a:solidFill>
                  <a:srgbClr val="C00000"/>
                </a:solidFill>
              </a:rPr>
              <a:t>summary</a:t>
            </a:r>
            <a:r>
              <a:rPr lang="en-US" dirty="0" smtClean="0"/>
              <a:t> (three sentences minimum) and a brief </a:t>
            </a:r>
            <a:r>
              <a:rPr lang="en-US" dirty="0" smtClean="0">
                <a:solidFill>
                  <a:srgbClr val="C00000"/>
                </a:solidFill>
              </a:rPr>
              <a:t>analysis</a:t>
            </a:r>
            <a:r>
              <a:rPr lang="en-US" dirty="0" smtClean="0"/>
              <a:t> (3 sentence minimum).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Step #4: Annotating Your Sources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annotating your sources the </a:t>
            </a:r>
            <a:r>
              <a:rPr lang="en-US" dirty="0" smtClean="0">
                <a:solidFill>
                  <a:srgbClr val="C00000"/>
                </a:solidFill>
              </a:rPr>
              <a:t>SUMMARY</a:t>
            </a:r>
            <a:r>
              <a:rPr lang="en-US" dirty="0" smtClean="0"/>
              <a:t>-should </a:t>
            </a:r>
            <a:r>
              <a:rPr lang="en-US" dirty="0" smtClean="0"/>
              <a:t>be proportionate to the source. For example if the source is 50% about the author and 50% about their novel, your summary should reflect that by being 50% about the author and 50% about the novel.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It should be a fully developed paragraph summarizing the works main arguments and major points. This must be original and in your own words.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Do not copy! This is plagiarism!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annotating your sources, your </a:t>
            </a:r>
            <a:r>
              <a:rPr lang="en-US" dirty="0" smtClean="0">
                <a:solidFill>
                  <a:srgbClr val="C00000"/>
                </a:solidFill>
              </a:rPr>
              <a:t>analysis </a:t>
            </a:r>
            <a:r>
              <a:rPr lang="en-US" dirty="0" smtClean="0"/>
              <a:t>should explain why you like / dislike the source and if and/or how you plan to use it in your paper. </a:t>
            </a:r>
          </a:p>
          <a:p>
            <a:r>
              <a:rPr lang="en-US" dirty="0" smtClean="0"/>
              <a:t>Evaluate if you think this source will be useful to you or not when writing your paper. </a:t>
            </a:r>
          </a:p>
          <a:p>
            <a:r>
              <a:rPr lang="en-US" dirty="0" smtClean="0"/>
              <a:t>Make these bibliographies as detailed as possible—within reason. </a:t>
            </a:r>
          </a:p>
          <a:p>
            <a:r>
              <a:rPr lang="en-US" dirty="0" smtClean="0"/>
              <a:t>The more detailed information that you include in your summary, the better your bibliography will be. Not only will this help you get a better grade, but it will also help you to write a better research paper because it will force you to be organized and focused.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look at the sample papers if you have questions about formatting. </a:t>
            </a:r>
          </a:p>
          <a:p>
            <a:r>
              <a:rPr lang="en-US" dirty="0" smtClean="0"/>
              <a:t>Read in your </a:t>
            </a:r>
            <a:r>
              <a:rPr lang="en-US" i="1" dirty="0" smtClean="0"/>
              <a:t>Texas Write Source </a:t>
            </a:r>
            <a:r>
              <a:rPr lang="en-US" dirty="0" smtClean="0"/>
              <a:t>textbook about research papers. </a:t>
            </a:r>
          </a:p>
          <a:p>
            <a:r>
              <a:rPr lang="en-US" dirty="0" smtClean="0"/>
              <a:t>Reference </a:t>
            </a:r>
            <a:r>
              <a:rPr lang="en-US" i="1" dirty="0" smtClean="0"/>
              <a:t>Purdue OWL</a:t>
            </a:r>
            <a:r>
              <a:rPr lang="en-US" dirty="0" smtClean="0"/>
              <a:t> often!</a:t>
            </a:r>
          </a:p>
          <a:p>
            <a:r>
              <a:rPr lang="en-US" dirty="0" smtClean="0"/>
              <a:t>You will not have to use all of your sources in your paper, but doing this will help prepare you!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Tips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write your paper first, and then put in the research so that it adds support and validity to your claim. </a:t>
            </a:r>
          </a:p>
          <a:p>
            <a:r>
              <a:rPr lang="en-US" dirty="0" smtClean="0"/>
              <a:t>You may not end up using all of the material that you find. </a:t>
            </a:r>
          </a:p>
          <a:p>
            <a:r>
              <a:rPr lang="en-US" dirty="0" smtClean="0"/>
              <a:t>Evaluating what is useful and what is not is a vital part of the research process. </a:t>
            </a:r>
          </a:p>
          <a:p>
            <a:r>
              <a:rPr lang="en-US" dirty="0" smtClean="0"/>
              <a:t>Your research should support your argument. </a:t>
            </a:r>
          </a:p>
          <a:p>
            <a:r>
              <a:rPr lang="en-US" dirty="0" smtClean="0"/>
              <a:t>Your paper should not be a repetition of someone else’s argument.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You Finish Your Annotated Bibliography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Working Bibliography?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preliminary Works Cited page. </a:t>
            </a:r>
          </a:p>
          <a:p>
            <a:r>
              <a:rPr lang="en-US" dirty="0" smtClean="0"/>
              <a:t>This assignment is where you will begin to collect your research in an organized fashion. </a:t>
            </a:r>
            <a:endParaRPr lang="en-US" dirty="0" smtClean="0"/>
          </a:p>
          <a:p>
            <a:r>
              <a:rPr lang="en-US" dirty="0" smtClean="0"/>
              <a:t>It is called “Working” because it will change as you begin to write your essay and not all of the sources you gather will be used. </a:t>
            </a:r>
          </a:p>
          <a:p>
            <a:r>
              <a:rPr lang="en-US" dirty="0" smtClean="0"/>
              <a:t>The sources you do cite in your paper will be listed in a concrete and final reference page called “Works Cited.” </a:t>
            </a:r>
          </a:p>
          <a:p>
            <a:r>
              <a:rPr lang="en-US" dirty="0" smtClean="0"/>
              <a:t>So this is just a first attempt, but it lets me know you’re working at gathering valid information you could possibly use.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MLA Documentation and Formatting?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documentation does not have to be perfect, but it should be consistent and more correct than incorrect. </a:t>
            </a:r>
          </a:p>
          <a:p>
            <a:r>
              <a:rPr lang="en-US" dirty="0" smtClean="0"/>
              <a:t>See the </a:t>
            </a:r>
            <a:r>
              <a:rPr lang="en-US" i="1" dirty="0" smtClean="0"/>
              <a:t>Purdue OWL </a:t>
            </a:r>
            <a:r>
              <a:rPr lang="en-US" dirty="0" smtClean="0"/>
              <a:t>for more information on citing specific sources, or ask your instructor for help. </a:t>
            </a:r>
          </a:p>
          <a:p>
            <a:r>
              <a:rPr lang="en-US" dirty="0" smtClean="0"/>
              <a:t>See pages </a:t>
            </a:r>
            <a:r>
              <a:rPr lang="en-US" dirty="0" smtClean="0"/>
              <a:t>451-460 in </a:t>
            </a:r>
            <a:r>
              <a:rPr lang="en-US" dirty="0" smtClean="0"/>
              <a:t>the </a:t>
            </a:r>
            <a:r>
              <a:rPr lang="en-US" i="1" dirty="0" smtClean="0"/>
              <a:t>Texas Write Source </a:t>
            </a:r>
            <a:r>
              <a:rPr lang="en-US" dirty="0" smtClean="0"/>
              <a:t>textbook. </a:t>
            </a:r>
          </a:p>
          <a:p>
            <a:r>
              <a:rPr lang="en-US" dirty="0" smtClean="0"/>
              <a:t>Use standard MLA heading and header, found on the sample MLA paper provided to you (also available online at the OWL website).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Sources do I Need?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bibliography should have a minimum of </a:t>
            </a:r>
            <a:r>
              <a:rPr lang="en-US" u="sng" dirty="0" smtClean="0"/>
              <a:t>__6__</a:t>
            </a:r>
            <a:r>
              <a:rPr lang="en-US" dirty="0" smtClean="0"/>
              <a:t> </a:t>
            </a:r>
            <a:r>
              <a:rPr lang="en-US" dirty="0" smtClean="0"/>
              <a:t>sources and no more than </a:t>
            </a:r>
            <a:r>
              <a:rPr lang="en-US" u="sng" dirty="0" smtClean="0"/>
              <a:t>__7__</a:t>
            </a:r>
            <a:r>
              <a:rPr lang="en-US" dirty="0" smtClean="0"/>
              <a:t> </a:t>
            </a:r>
            <a:r>
              <a:rPr lang="en-US" dirty="0" smtClean="0"/>
              <a:t>sources. </a:t>
            </a:r>
          </a:p>
          <a:p>
            <a:r>
              <a:rPr lang="en-US" dirty="0" smtClean="0"/>
              <a:t>You must use a variety of sources to draw from. You cannot simply use electronic or internet sources. </a:t>
            </a:r>
            <a:endParaRPr lang="en-US" dirty="0"/>
          </a:p>
          <a:p>
            <a:r>
              <a:rPr lang="en-US" dirty="0" smtClean="0"/>
              <a:t>This means that you must use several different types of sources (e.g. electronic database or internet, book, newspaper, article, journal, scholarly essay, </a:t>
            </a:r>
            <a:r>
              <a:rPr lang="en-US" dirty="0" smtClean="0"/>
              <a:t>magazine, etc</a:t>
            </a:r>
            <a:r>
              <a:rPr lang="en-US" dirty="0" smtClean="0"/>
              <a:t>.) </a:t>
            </a:r>
            <a:endParaRPr lang="en-US" dirty="0" smtClean="0"/>
          </a:p>
          <a:p>
            <a:pPr lvl="1"/>
            <a:r>
              <a:rPr lang="en-US" dirty="0" smtClean="0"/>
              <a:t>YOUR ACTUAL RESEARCH PAPER WILL ONLY HAVE A TOTAL OF 3-4 SOURCES!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Kind of Sources Should I use?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a Working Bibliography which means you are gathering potential sources, </a:t>
            </a:r>
            <a:r>
              <a:rPr lang="en-US" dirty="0" smtClean="0"/>
              <a:t>but </a:t>
            </a:r>
            <a:r>
              <a:rPr lang="en-US" dirty="0" smtClean="0"/>
              <a:t>you </a:t>
            </a:r>
            <a:r>
              <a:rPr lang="en-US" dirty="0" smtClean="0"/>
              <a:t>will not be required to use all of the sources </a:t>
            </a:r>
            <a:r>
              <a:rPr lang="en-US" dirty="0" smtClean="0"/>
              <a:t>for </a:t>
            </a:r>
            <a:r>
              <a:rPr lang="en-US" dirty="0" smtClean="0"/>
              <a:t>your </a:t>
            </a:r>
            <a:r>
              <a:rPr lang="en-US" dirty="0" smtClean="0"/>
              <a:t>paper. </a:t>
            </a:r>
            <a:endParaRPr lang="en-US" dirty="0" smtClean="0"/>
          </a:p>
          <a:p>
            <a:r>
              <a:rPr lang="en-US" dirty="0" smtClean="0"/>
              <a:t>When looking for your sources, you often have to “kiss a lot of frogs before you find a prince,” and I don’t want you to feel that your effort was wasted, so I require more sources now than I will later with your actual paper. </a:t>
            </a:r>
          </a:p>
          <a:p>
            <a:r>
              <a:rPr lang="en-US" dirty="0" smtClean="0"/>
              <a:t>However, you should aim to get proficient sources now, as this will surely save you time and prevent frustration down the road. Trust me!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Information Should I Copy for My Working Bibliography?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Bibliography literally means: “complete or selective list of works compiled upon some common principle, as authorship, subject, place of publication, or printer.” (Webster’s Dictionary)</a:t>
            </a:r>
          </a:p>
          <a:p>
            <a:r>
              <a:rPr lang="en-US" dirty="0" smtClean="0"/>
              <a:t>The format should include 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Author </a:t>
            </a:r>
          </a:p>
          <a:p>
            <a:pPr lvl="1"/>
            <a:r>
              <a:rPr lang="en-US" dirty="0" smtClean="0"/>
              <a:t>Publisher</a:t>
            </a:r>
          </a:p>
          <a:p>
            <a:pPr lvl="1"/>
            <a:r>
              <a:rPr lang="en-US" dirty="0" smtClean="0"/>
              <a:t>Date </a:t>
            </a:r>
          </a:p>
          <a:p>
            <a:pPr lvl="1"/>
            <a:r>
              <a:rPr lang="en-US" dirty="0" smtClean="0"/>
              <a:t>Location of Publication </a:t>
            </a:r>
          </a:p>
          <a:p>
            <a:pPr lvl="1"/>
            <a:r>
              <a:rPr lang="en-US" dirty="0" smtClean="0"/>
              <a:t>Type of Source (e.g., Web, Print, Book, Article, etc.)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Bibliographies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This portion of your portfolio is worth 20 pts. </a:t>
            </a:r>
          </a:p>
          <a:p>
            <a:r>
              <a:rPr lang="en-US" dirty="0" smtClean="0"/>
              <a:t>It is due on __________________</a:t>
            </a:r>
          </a:p>
          <a:p>
            <a:r>
              <a:rPr lang="en-US" dirty="0" smtClean="0"/>
              <a:t>It must be in MLA format with a proper heading and pagination (see sample MLA paper).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219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>
                    <a:lumMod val="50000"/>
                  </a:schemeClr>
                </a:solidFill>
                <a:latin typeface="Edwardian Script ITC" pitchFamily="66" charset="0"/>
              </a:rPr>
              <a:t>Writing Annotated Bibliographies </a:t>
            </a:r>
            <a:endParaRPr lang="en-US" sz="6000" dirty="0">
              <a:solidFill>
                <a:schemeClr val="bg2">
                  <a:lumMod val="50000"/>
                </a:schemeClr>
              </a:solidFill>
              <a:latin typeface="Edwardian Script ITC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Step #1: Format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Annotated Bibliographies follow the basic MLA style heading, header, and margins.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Your title should be: 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			Annotated Bibliography: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Novel Title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first line of the paper should indicate your thesis statement.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Make sure your thesis statement is arguable! 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It should identify a fact that includes strong adjectives and an opinion that shows your position. (It should not include “I am for…, I am against…” etc.)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It is written in third person!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2A3A41-1071-4D7E-ADFD-E0A431612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General presentation</Template>
  <TotalTime>0</TotalTime>
  <Words>1126</Words>
  <Application>Microsoft Office PowerPoint</Application>
  <PresentationFormat>On-screen Show (4:3)</PresentationFormat>
  <Paragraphs>92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Working &amp; Annotated Bibliographies </vt:lpstr>
      <vt:lpstr>What is a Working Bibliography? </vt:lpstr>
      <vt:lpstr>What about MLA Documentation and Formatting? </vt:lpstr>
      <vt:lpstr>How Many Sources do I Need? </vt:lpstr>
      <vt:lpstr>What Kind of Sources Should I use? </vt:lpstr>
      <vt:lpstr>What Information Should I Copy for My Working Bibliography? </vt:lpstr>
      <vt:lpstr>Working Bibliographies  </vt:lpstr>
      <vt:lpstr>Writing Annotated Bibliographies </vt:lpstr>
      <vt:lpstr>Step #1: Format</vt:lpstr>
      <vt:lpstr>EXAMPLE THESIS STATEMENT: </vt:lpstr>
      <vt:lpstr>Step #2: Gathering Your Sources</vt:lpstr>
      <vt:lpstr>Step #3: Listing Your Sources </vt:lpstr>
      <vt:lpstr>Step #4: Annotating Your Sources</vt:lpstr>
      <vt:lpstr>Summary </vt:lpstr>
      <vt:lpstr>Analysis</vt:lpstr>
      <vt:lpstr>Additional Tips</vt:lpstr>
      <vt:lpstr>After You Finish Your Annotated Bibliography</vt:lpstr>
      <vt:lpstr>The End!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2015-02-26T00:42:00Z</dcterms:created>
  <dcterms:modified xsi:type="dcterms:W3CDTF">2015-02-26T13:37:54Z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TC101079719990</vt:lpwstr>
  </property>
</Properties>
</file>