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79" r:id="rId3"/>
    <p:sldId id="287" r:id="rId4"/>
    <p:sldId id="270" r:id="rId5"/>
    <p:sldId id="288" r:id="rId6"/>
    <p:sldId id="271" r:id="rId7"/>
    <p:sldId id="273" r:id="rId8"/>
    <p:sldId id="274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pPr/>
              <a:t>2/26/2015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pPr/>
              <a:t>2/26/2015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2/26/2015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Orientation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Treasure Trail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Treasure Trail is designed to help you!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is two fold: </a:t>
            </a:r>
          </a:p>
          <a:p>
            <a:pPr lvl="1"/>
            <a:r>
              <a:rPr lang="en-US" dirty="0" smtClean="0"/>
              <a:t>1-You will create a “Working Bibliography” (see Working and Annotated Bibliographies PPT </a:t>
            </a:r>
            <a:r>
              <a:rPr lang="en-US" dirty="0" smtClean="0"/>
              <a:t>at thinkingonpaper.weebly.com) that </a:t>
            </a:r>
            <a:r>
              <a:rPr lang="en-US" dirty="0" smtClean="0"/>
              <a:t>is </a:t>
            </a:r>
            <a:r>
              <a:rPr lang="en-US" dirty="0" smtClean="0"/>
              <a:t>designed to help you familiarize yourself with research, libraries, and databases. </a:t>
            </a:r>
          </a:p>
          <a:p>
            <a:pPr lvl="1"/>
            <a:r>
              <a:rPr lang="en-US" dirty="0" smtClean="0"/>
              <a:t>2-It </a:t>
            </a:r>
            <a:r>
              <a:rPr lang="en-US" dirty="0" smtClean="0"/>
              <a:t>will help you to locate a variety of scholarly sources that you will need to write your paper and </a:t>
            </a:r>
            <a:r>
              <a:rPr lang="en-US" dirty="0" smtClean="0"/>
              <a:t>keep you organized and stress free later on!  </a:t>
            </a:r>
            <a:endParaRPr lang="en-US" dirty="0" smtClean="0"/>
          </a:p>
          <a:p>
            <a:pPr lvl="1"/>
            <a:r>
              <a:rPr lang="en-US" dirty="0" smtClean="0"/>
              <a:t>BUT FIRST YOU MUST HAVE A PROPOSAL!!!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find </a:t>
            </a:r>
            <a:r>
              <a:rPr lang="en-US" dirty="0" smtClean="0"/>
              <a:t>6 different citations </a:t>
            </a:r>
            <a:r>
              <a:rPr lang="en-US" dirty="0" smtClean="0"/>
              <a:t>that you could possibly use for your Research Portfolio. </a:t>
            </a:r>
          </a:p>
          <a:p>
            <a:r>
              <a:rPr lang="en-US" dirty="0" smtClean="0"/>
              <a:t>Being Serious about finding good sources now will save you time and effort in the long run, so don’t speed through this just to have it completed. </a:t>
            </a:r>
          </a:p>
          <a:p>
            <a:r>
              <a:rPr lang="en-US" dirty="0" smtClean="0"/>
              <a:t>This will lend to your Research Paper and will be the foundation of your Working Bibliography. </a:t>
            </a:r>
          </a:p>
        </p:txBody>
      </p:sp>
    </p:spTree>
    <p:extLst>
      <p:ext uri="{BB962C8B-B14F-4D97-AF65-F5344CB8AC3E}">
        <p14:creationId xmlns:p14="http://schemas.microsoft.com/office/powerpoint/2010/main" val="16401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6439"/>
            <a:ext cx="10360501" cy="1219200"/>
          </a:xfrm>
        </p:spPr>
        <p:txBody>
          <a:bodyPr/>
          <a:lstStyle/>
          <a:p>
            <a:r>
              <a:rPr lang="en-US" dirty="0" smtClean="0"/>
              <a:t>Types of Sources needed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5612" y="1676400"/>
            <a:ext cx="5791200" cy="447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each of the </a:t>
            </a:r>
            <a:r>
              <a:rPr lang="en-US" dirty="0" smtClean="0"/>
              <a:t>following: </a:t>
            </a:r>
            <a:endParaRPr lang="en-US" dirty="0" smtClean="0"/>
          </a:p>
          <a:p>
            <a:r>
              <a:rPr lang="en-US" dirty="0" smtClean="0"/>
              <a:t>Create a word document entitled Working Bibliography to document the sources you have found. </a:t>
            </a:r>
          </a:p>
          <a:p>
            <a:r>
              <a:rPr lang="en-US" dirty="0" smtClean="0"/>
              <a:t>Be sure to include the following </a:t>
            </a:r>
            <a:r>
              <a:rPr lang="en-US" dirty="0" smtClean="0"/>
              <a:t>information: </a:t>
            </a:r>
          </a:p>
          <a:p>
            <a:pPr marL="0" indent="0">
              <a:buNone/>
            </a:pPr>
            <a:r>
              <a:rPr lang="en-US" dirty="0" smtClean="0"/>
              <a:t>Title of Work	   Publication Date, Publisher Name	   Source Type Location of Publication            Author </a:t>
            </a:r>
          </a:p>
          <a:p>
            <a:r>
              <a:rPr lang="en-US" dirty="0" smtClean="0"/>
              <a:t>See Purdue OWL for more information on how to create a Works Cited page. 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8351069"/>
              </p:ext>
            </p:extLst>
          </p:nvPr>
        </p:nvGraphicFramePr>
        <p:xfrm>
          <a:off x="6780212" y="1700624"/>
          <a:ext cx="5015590" cy="4999252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111119"/>
                <a:gridCol w="1904471"/>
              </a:tblGrid>
              <a:tr h="782574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needed </a:t>
                      </a:r>
                      <a:endParaRPr lang="en-US" dirty="0"/>
                    </a:p>
                  </a:txBody>
                  <a:tcPr/>
                </a:tc>
              </a:tr>
              <a:tr h="451441">
                <a:tc>
                  <a:txBody>
                    <a:bodyPr/>
                    <a:lstStyle/>
                    <a:p>
                      <a:r>
                        <a:rPr lang="en-US" dirty="0" smtClean="0"/>
                        <a:t>Book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451441">
                <a:tc>
                  <a:txBody>
                    <a:bodyPr/>
                    <a:lstStyle/>
                    <a:p>
                      <a:r>
                        <a:rPr lang="en-US" dirty="0" smtClean="0"/>
                        <a:t>Magazine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source </a:t>
                      </a:r>
                      <a:endParaRPr lang="en-US" dirty="0"/>
                    </a:p>
                  </a:txBody>
                  <a:tcPr/>
                </a:tc>
              </a:tr>
              <a:tr h="451441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source </a:t>
                      </a:r>
                      <a:endParaRPr lang="en-US" dirty="0"/>
                    </a:p>
                  </a:txBody>
                  <a:tcPr/>
                </a:tc>
              </a:tr>
              <a:tr h="451441">
                <a:tc>
                  <a:txBody>
                    <a:bodyPr/>
                    <a:lstStyle/>
                    <a:p>
                      <a:r>
                        <a:rPr lang="en-US" dirty="0" smtClean="0"/>
                        <a:t>Article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Source </a:t>
                      </a:r>
                      <a:endParaRPr lang="en-US" dirty="0"/>
                    </a:p>
                  </a:txBody>
                  <a:tcPr/>
                </a:tc>
              </a:tr>
              <a:tr h="1173746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Encyclopedia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Source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173746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Dictionary</a:t>
                      </a:r>
                    </a:p>
                    <a:p>
                      <a:r>
                        <a:rPr lang="en-US" dirty="0" smtClean="0"/>
                        <a:t>(not dictionary.com)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Source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9752012" y="1674254"/>
            <a:ext cx="76200" cy="4955146"/>
          </a:xfrm>
          <a:prstGeom prst="line">
            <a:avLst/>
          </a:prstGeom>
          <a:ln w="1905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of all you will need to access your home campus Library</a:t>
            </a:r>
            <a:r>
              <a:rPr lang="en-US" dirty="0" smtClean="0"/>
              <a:t>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hope you were paying attention during the library </a:t>
            </a:r>
            <a:r>
              <a:rPr lang="en-US" dirty="0" smtClean="0"/>
              <a:t>orientation!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2 short paragraphs to reflect your learning!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10285650" cy="914400"/>
          </a:xfrm>
        </p:spPr>
        <p:txBody>
          <a:bodyPr/>
          <a:lstStyle/>
          <a:p>
            <a:r>
              <a:rPr lang="en-US" dirty="0"/>
              <a:t>Once you have found all of your sources and created a </a:t>
            </a:r>
            <a:r>
              <a:rPr lang="en-US" dirty="0" smtClean="0"/>
              <a:t>Working Bibliography reflect on your experience by writing 2 paragraphs: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PARAGRAPH #1</a:t>
            </a:r>
          </a:p>
          <a:p>
            <a:r>
              <a:rPr lang="en-US" dirty="0" smtClean="0"/>
              <a:t>4-6 sentences long </a:t>
            </a:r>
          </a:p>
          <a:p>
            <a:r>
              <a:rPr lang="en-US" dirty="0" smtClean="0"/>
              <a:t>Explain any difficulties you encountered with searching, finding sources, using MLA Documentation, etc.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Once you have found all of your sources and created a working Bibliography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46812" y="2743200"/>
            <a:ext cx="47244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PARAGRAPH #2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3-5 sentences long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Write a short definition of  what you consider to be a credible 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today!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334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</vt:lpstr>
      <vt:lpstr>Red Radial 16x9</vt:lpstr>
      <vt:lpstr>Treasure Trail</vt:lpstr>
      <vt:lpstr>The Treasure Trail is designed to help you!</vt:lpstr>
      <vt:lpstr>Directions: </vt:lpstr>
      <vt:lpstr>Types of Sources needed </vt:lpstr>
      <vt:lpstr>First of all you will need to access your home campus Library! </vt:lpstr>
      <vt:lpstr>Write 2 short paragraphs to reflect your learning!  </vt:lpstr>
      <vt:lpstr>Due today!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2015-02-26T01:14:24Z</dcterms:created>
  <dcterms:modified xsi:type="dcterms:W3CDTF">2015-02-26T23:40:23Z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